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14"/>
  </p:notesMasterIdLst>
  <p:sldIdLst>
    <p:sldId id="269" r:id="rId4"/>
    <p:sldId id="261" r:id="rId5"/>
    <p:sldId id="268" r:id="rId6"/>
    <p:sldId id="259" r:id="rId7"/>
    <p:sldId id="262" r:id="rId8"/>
    <p:sldId id="267" r:id="rId9"/>
    <p:sldId id="263" r:id="rId10"/>
    <p:sldId id="257" r:id="rId11"/>
    <p:sldId id="260" r:id="rId12"/>
    <p:sldId id="264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64" d="100"/>
          <a:sy n="64" d="100"/>
        </p:scale>
        <p:origin x="135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A4B2-0179-435E-AFF0-2077ED3C1127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7459-6C04-41CD-8F63-5F0FFCE8C4D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34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7459-6C04-41CD-8F63-5F0FFCE8C4DF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95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5B1AC-BC5E-4BD4-81BA-B7025B01DFBE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07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8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5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107504" y="4285287"/>
            <a:ext cx="4536504" cy="245608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2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2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2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2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4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008363" cy="1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107504" y="4285287"/>
            <a:ext cx="4536504" cy="245608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2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2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2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2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4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008363" cy="1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5973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7596336" y="0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7" name="Ryhmä 16"/>
          <p:cNvGrpSpPr/>
          <p:nvPr userDrawn="1"/>
        </p:nvGrpSpPr>
        <p:grpSpPr>
          <a:xfrm>
            <a:off x="4881894" y="-27384"/>
            <a:ext cx="4298618" cy="4285287"/>
            <a:chOff x="4435065" y="0"/>
            <a:chExt cx="4723586" cy="4708937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6789533" y="0"/>
              <a:ext cx="2354467" cy="235446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4435066" y="0"/>
              <a:ext cx="2354467" cy="235446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4435065" y="2354470"/>
              <a:ext cx="2354467" cy="235446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6789533" y="2354467"/>
              <a:ext cx="2369118" cy="235447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-1" y="-54768"/>
            <a:ext cx="4881895" cy="4312671"/>
          </a:xfrm>
          <a:prstGeom prst="rect">
            <a:avLst/>
          </a:prstGeom>
        </p:spPr>
      </p:pic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2195736" y="4437112"/>
            <a:ext cx="6754830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2195736" y="6021288"/>
            <a:ext cx="6754830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06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2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2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2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2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4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5" y="4931296"/>
            <a:ext cx="1204490" cy="1577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91" y="5085184"/>
            <a:ext cx="1476970" cy="1393644"/>
          </a:xfrm>
          <a:prstGeom prst="rect">
            <a:avLst/>
          </a:prstGeom>
        </p:spPr>
      </p:pic>
      <p:pic>
        <p:nvPicPr>
          <p:cNvPr id="14" name="Kuvan paikkamerkki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b="6366"/>
          <a:stretch>
            <a:fillRect/>
          </a:stretch>
        </p:blipFill>
        <p:spPr>
          <a:xfrm>
            <a:off x="107504" y="72008"/>
            <a:ext cx="4676775" cy="41497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54" y="5085185"/>
            <a:ext cx="735844" cy="13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296144" cy="1697330"/>
          </a:xfrm>
          <a:prstGeom prst="rect">
            <a:avLst/>
          </a:prstGeom>
        </p:spPr>
      </p:pic>
      <p:sp>
        <p:nvSpPr>
          <p:cNvPr id="4" name="Suorakulmio 3"/>
          <p:cNvSpPr/>
          <p:nvPr userDrawn="1"/>
        </p:nvSpPr>
        <p:spPr>
          <a:xfrm>
            <a:off x="0" y="65973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7524328" y="72008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2267744" y="4437112"/>
            <a:ext cx="6682822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2267744" y="6021288"/>
            <a:ext cx="6682822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6" name="Suorakulmio 15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Suorakulmio 17"/>
          <p:cNvSpPr/>
          <p:nvPr userDrawn="1"/>
        </p:nvSpPr>
        <p:spPr>
          <a:xfrm>
            <a:off x="4877628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0" name="Suorakulmio 19"/>
          <p:cNvSpPr/>
          <p:nvPr userDrawn="1"/>
        </p:nvSpPr>
        <p:spPr>
          <a:xfrm>
            <a:off x="4877627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1" name="Suorakulmio 20"/>
          <p:cNvSpPr/>
          <p:nvPr userDrawn="1"/>
        </p:nvSpPr>
        <p:spPr>
          <a:xfrm>
            <a:off x="7003124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107504" y="72008"/>
            <a:ext cx="4676775" cy="41497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58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0"/>
          <a:stretch/>
        </p:blipFill>
        <p:spPr>
          <a:xfrm>
            <a:off x="36512" y="6335081"/>
            <a:ext cx="9144000" cy="33427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9814" r="27504" b="1998"/>
          <a:stretch/>
        </p:blipFill>
        <p:spPr>
          <a:xfrm>
            <a:off x="-36512" y="0"/>
            <a:ext cx="4896544" cy="428528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7596336" y="2440462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4" name="Ryhmä 13"/>
          <p:cNvGrpSpPr/>
          <p:nvPr userDrawn="1"/>
        </p:nvGrpSpPr>
        <p:grpSpPr>
          <a:xfrm>
            <a:off x="4860032" y="-1"/>
            <a:ext cx="4298618" cy="4285287"/>
            <a:chOff x="4435065" y="0"/>
            <a:chExt cx="4723586" cy="4708937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6789533" y="0"/>
              <a:ext cx="2354467" cy="235446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6" name="Suorakulmio 15"/>
            <p:cNvSpPr/>
            <p:nvPr userDrawn="1"/>
          </p:nvSpPr>
          <p:spPr>
            <a:xfrm>
              <a:off x="4435066" y="0"/>
              <a:ext cx="2354467" cy="235446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8" name="Suorakulmio 17"/>
            <p:cNvSpPr/>
            <p:nvPr userDrawn="1"/>
          </p:nvSpPr>
          <p:spPr>
            <a:xfrm>
              <a:off x="4435065" y="2354470"/>
              <a:ext cx="2354467" cy="235446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20" name="Suorakulmio 19"/>
            <p:cNvSpPr/>
            <p:nvPr userDrawn="1"/>
          </p:nvSpPr>
          <p:spPr>
            <a:xfrm>
              <a:off x="6789533" y="2354467"/>
              <a:ext cx="2369118" cy="235447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3363"/>
            <a:ext cx="1204490" cy="1577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4777251"/>
            <a:ext cx="1476970" cy="139364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9" y="4777252"/>
            <a:ext cx="735844" cy="13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346" y="274638"/>
            <a:ext cx="7394852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1"/>
            <a:ext cx="7416824" cy="434908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34908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0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25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7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16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8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41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7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5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9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0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6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9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410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107504" y="4285289"/>
            <a:ext cx="4536504" cy="245608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3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3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3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3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5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1008363" cy="1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88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107504" y="4285289"/>
            <a:ext cx="4536504" cy="245608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3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3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3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3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5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1008363" cy="1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96144" cy="1697330"/>
          </a:xfrm>
          <a:prstGeom prst="rect">
            <a:avLst/>
          </a:prstGeom>
        </p:spPr>
      </p:pic>
      <p:sp>
        <p:nvSpPr>
          <p:cNvPr id="4" name="Suorakulmio 3"/>
          <p:cNvSpPr/>
          <p:nvPr userDrawn="1"/>
        </p:nvSpPr>
        <p:spPr>
          <a:xfrm>
            <a:off x="0" y="65973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7596336" y="0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7" name="Ryhmä 16"/>
          <p:cNvGrpSpPr/>
          <p:nvPr userDrawn="1"/>
        </p:nvGrpSpPr>
        <p:grpSpPr>
          <a:xfrm>
            <a:off x="4881895" y="-27384"/>
            <a:ext cx="4298618" cy="4285287"/>
            <a:chOff x="4435065" y="0"/>
            <a:chExt cx="4723586" cy="4708937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6789533" y="0"/>
              <a:ext cx="2354467" cy="235446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4435066" y="0"/>
              <a:ext cx="2354467" cy="235446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4435065" y="2354470"/>
              <a:ext cx="2354467" cy="235446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6789533" y="2354467"/>
              <a:ext cx="2369118" cy="235447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-1" y="-54768"/>
            <a:ext cx="4881895" cy="4312671"/>
          </a:xfrm>
          <a:prstGeom prst="rect">
            <a:avLst/>
          </a:prstGeom>
        </p:spPr>
      </p:pic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2195736" y="4437112"/>
            <a:ext cx="6754830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2195736" y="6021288"/>
            <a:ext cx="6754830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345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/>
          <a:stretch/>
        </p:blipFill>
        <p:spPr>
          <a:xfrm>
            <a:off x="107503" y="164310"/>
            <a:ext cx="4536505" cy="4025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4860033" y="4437112"/>
            <a:ext cx="4090534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60033" y="6021288"/>
            <a:ext cx="4090534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4860033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4860033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7003125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931296"/>
            <a:ext cx="1204490" cy="1577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92" y="5085184"/>
            <a:ext cx="1476970" cy="1393644"/>
          </a:xfrm>
          <a:prstGeom prst="rect">
            <a:avLst/>
          </a:prstGeom>
        </p:spPr>
      </p:pic>
      <p:pic>
        <p:nvPicPr>
          <p:cNvPr id="14" name="Kuvan paikkamerkki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b="6366"/>
          <a:stretch>
            <a:fillRect/>
          </a:stretch>
        </p:blipFill>
        <p:spPr>
          <a:xfrm>
            <a:off x="107504" y="72010"/>
            <a:ext cx="4676775" cy="41497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55" y="5085185"/>
            <a:ext cx="735844" cy="13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296144" cy="1697330"/>
          </a:xfrm>
          <a:prstGeom prst="rect">
            <a:avLst/>
          </a:prstGeom>
        </p:spPr>
      </p:pic>
      <p:sp>
        <p:nvSpPr>
          <p:cNvPr id="4" name="Suorakulmio 3"/>
          <p:cNvSpPr/>
          <p:nvPr userDrawn="1"/>
        </p:nvSpPr>
        <p:spPr>
          <a:xfrm>
            <a:off x="0" y="65973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7524328" y="72008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2267745" y="4437112"/>
            <a:ext cx="6682822" cy="1440160"/>
          </a:xfrm>
        </p:spPr>
        <p:txBody>
          <a:bodyPr anchor="b">
            <a:no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2267745" y="6021288"/>
            <a:ext cx="6682822" cy="63438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6" name="Suorakulmio 15"/>
          <p:cNvSpPr/>
          <p:nvPr userDrawn="1"/>
        </p:nvSpPr>
        <p:spPr>
          <a:xfrm>
            <a:off x="7002675" y="72007"/>
            <a:ext cx="1998628" cy="19986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Suorakulmio 17"/>
          <p:cNvSpPr/>
          <p:nvPr userDrawn="1"/>
        </p:nvSpPr>
        <p:spPr>
          <a:xfrm>
            <a:off x="4877628" y="72007"/>
            <a:ext cx="1998628" cy="19986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0" name="Suorakulmio 19"/>
          <p:cNvSpPr/>
          <p:nvPr userDrawn="1"/>
        </p:nvSpPr>
        <p:spPr>
          <a:xfrm>
            <a:off x="4877628" y="2214652"/>
            <a:ext cx="1998628" cy="199862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1" name="Suorakulmio 20"/>
          <p:cNvSpPr/>
          <p:nvPr userDrawn="1"/>
        </p:nvSpPr>
        <p:spPr>
          <a:xfrm>
            <a:off x="7003125" y="2214649"/>
            <a:ext cx="2011064" cy="19986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107504" y="72010"/>
            <a:ext cx="4676775" cy="41497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5357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0"/>
          <a:stretch/>
        </p:blipFill>
        <p:spPr>
          <a:xfrm>
            <a:off x="36512" y="6335083"/>
            <a:ext cx="9144000" cy="33427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9814" r="27504" b="1998"/>
          <a:stretch/>
        </p:blipFill>
        <p:spPr>
          <a:xfrm>
            <a:off x="-36512" y="0"/>
            <a:ext cx="4896544" cy="428528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7596336" y="2440462"/>
            <a:ext cx="1547664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4" name="Ryhmä 13"/>
          <p:cNvGrpSpPr/>
          <p:nvPr userDrawn="1"/>
        </p:nvGrpSpPr>
        <p:grpSpPr>
          <a:xfrm>
            <a:off x="4860033" y="-1"/>
            <a:ext cx="4298618" cy="4285287"/>
            <a:chOff x="4435065" y="0"/>
            <a:chExt cx="4723586" cy="4708937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6789533" y="0"/>
              <a:ext cx="2354467" cy="235446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6" name="Suorakulmio 15"/>
            <p:cNvSpPr/>
            <p:nvPr userDrawn="1"/>
          </p:nvSpPr>
          <p:spPr>
            <a:xfrm>
              <a:off x="4435066" y="0"/>
              <a:ext cx="2354467" cy="235446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18" name="Suorakulmio 17"/>
            <p:cNvSpPr/>
            <p:nvPr userDrawn="1"/>
          </p:nvSpPr>
          <p:spPr>
            <a:xfrm>
              <a:off x="4435065" y="2354470"/>
              <a:ext cx="2354467" cy="235446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  <p:sp>
          <p:nvSpPr>
            <p:cNvPr id="20" name="Suorakulmio 19"/>
            <p:cNvSpPr/>
            <p:nvPr userDrawn="1"/>
          </p:nvSpPr>
          <p:spPr>
            <a:xfrm>
              <a:off x="6789533" y="2354467"/>
              <a:ext cx="2369118" cy="235447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23363"/>
            <a:ext cx="1204490" cy="1577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4777251"/>
            <a:ext cx="1476970" cy="139364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9" y="4777252"/>
            <a:ext cx="735844" cy="13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0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347" y="274638"/>
            <a:ext cx="7394852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1" y="1600201"/>
            <a:ext cx="7416824" cy="434908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80" y="1772816"/>
            <a:ext cx="864096" cy="81534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72" y="2975637"/>
            <a:ext cx="861005" cy="16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1" y="1600201"/>
            <a:ext cx="8712968" cy="434908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53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0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5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850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3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5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1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6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1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7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2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4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4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3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2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0284-485C-4C91-80BE-B4482E2F453D}" type="datetimeFigureOut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6221-F3EB-4A7F-84C0-AB50ADCD1F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30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74345" y="274638"/>
            <a:ext cx="7682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1520" y="1600201"/>
            <a:ext cx="864096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520" y="61096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19122" y="60932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4" b="-2041"/>
          <a:stretch/>
        </p:blipFill>
        <p:spPr>
          <a:xfrm>
            <a:off x="0" y="6597352"/>
            <a:ext cx="9144000" cy="2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74346" y="274638"/>
            <a:ext cx="7682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1520" y="1600201"/>
            <a:ext cx="864096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520" y="6109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8CE1F1-E7A6-42C5-9051-9CDC0E49CAEF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25.10.2017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0932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19122" y="60932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C044D2-F698-4D59-8834-C35750F72C8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4" b="-2041"/>
          <a:stretch/>
        </p:blipFill>
        <p:spPr>
          <a:xfrm>
            <a:off x="0" y="6597352"/>
            <a:ext cx="9144000" cy="29408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60648"/>
            <a:ext cx="864162" cy="11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google.fi/url?sa=i&amp;rct=j&amp;q=&amp;esrc=s&amp;source=images&amp;cd=&amp;cad=rja&amp;uact=8&amp;ved=0ahUKEwjbuJjt9PrPAhXLiywKHZ0TAG0QjRwIBw&amp;url=http://www.yrityssastamala.fi/tapahtumat/hankinta-asiamies-tavattavissa-sastamalassa/&amp;psig=AFQjCNE2rHhKzdkolobG227Wq-EMEyoGGA&amp;ust=1477655214243612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jpeg"/><Relationship Id="rId7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hyperlink" Target="http://www.dextra.fi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jpeg"/><Relationship Id="rId7" Type="http://schemas.openxmlformats.org/officeDocument/2006/relationships/image" Target="../media/image2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>
                <a:solidFill>
                  <a:srgbClr val="00B050"/>
                </a:solidFill>
              </a:rPr>
              <a:t>Tampereen urheiluakatemiaverkoston kehittämishanke - Tavoitteena alueellinen urheiluakatemiaverkosto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349080"/>
          </a:xfrm>
        </p:spPr>
        <p:txBody>
          <a:bodyPr>
            <a:noAutofit/>
          </a:bodyPr>
          <a:lstStyle/>
          <a:p>
            <a:r>
              <a:rPr lang="fi-FI" sz="1600" dirty="0"/>
              <a:t>Ajankohta 1.12.2016-30.11.2017</a:t>
            </a:r>
          </a:p>
          <a:p>
            <a:r>
              <a:rPr lang="fi-FI" sz="1600" dirty="0"/>
              <a:t>Rahoitus: Pirkanmaan Liitto, Ilves jalkapallo ry ja Varalan urheiluopisto</a:t>
            </a:r>
          </a:p>
          <a:p>
            <a:r>
              <a:rPr lang="fi-FI" sz="1600" dirty="0"/>
              <a:t>Ohjausryhmä:</a:t>
            </a:r>
          </a:p>
          <a:p>
            <a:pPr marL="0" indent="0">
              <a:buNone/>
            </a:pPr>
            <a:r>
              <a:rPr lang="fi-FI" sz="1600" dirty="0"/>
              <a:t>	Heli Rekimies, hankekoordinaattori ja valmentaja, Ilves jalkapallo</a:t>
            </a:r>
          </a:p>
          <a:p>
            <a:pPr marL="0" indent="0">
              <a:buNone/>
            </a:pPr>
            <a:r>
              <a:rPr lang="fi-FI" sz="1600" dirty="0"/>
              <a:t>	Hannele Hiilloskorpi, Varalan valmennuskeskuspäällikkö</a:t>
            </a:r>
          </a:p>
          <a:p>
            <a:pPr marL="0" indent="0">
              <a:buNone/>
            </a:pPr>
            <a:r>
              <a:rPr lang="fi-FI" sz="1600" dirty="0"/>
              <a:t>	Juha Antikainen, puheenjohtaja, Manse PP ja tutkintovastaava, Varala</a:t>
            </a:r>
          </a:p>
          <a:p>
            <a:pPr marL="0" indent="0">
              <a:buNone/>
            </a:pPr>
            <a:r>
              <a:rPr lang="fi-FI" sz="1600" dirty="0"/>
              <a:t>	Janne Räsänen, urheilutoimenjohtaja, Ilves jalkapallo</a:t>
            </a:r>
          </a:p>
          <a:p>
            <a:pPr marL="0" indent="0">
              <a:buNone/>
            </a:pPr>
            <a:r>
              <a:rPr lang="fi-FI" sz="1600" dirty="0"/>
              <a:t>	Markus Paananen, valmennuspäällikkö, Ilves jalkapallo</a:t>
            </a:r>
          </a:p>
          <a:p>
            <a:pPr marL="0" indent="0">
              <a:buNone/>
            </a:pPr>
            <a:r>
              <a:rPr lang="fi-FI" sz="1600" dirty="0"/>
              <a:t>	Mikko Tulonen, nuoriso- ja seuratoimintapäällikkö, SPL 			Tampereen piiri</a:t>
            </a:r>
          </a:p>
          <a:p>
            <a:pPr marL="0" indent="0">
              <a:buNone/>
            </a:pPr>
            <a:r>
              <a:rPr lang="fi-FI" sz="1600" dirty="0"/>
              <a:t>	Mikko Tiirikainen, liikuntasuunnittelija, Tampereen kaupunki</a:t>
            </a:r>
          </a:p>
          <a:p>
            <a:pPr marL="0" indent="0">
              <a:buNone/>
            </a:pPr>
            <a:r>
              <a:rPr lang="fi-FI" sz="1600" dirty="0"/>
              <a:t>	Juha Hämäläinen, urheilukoordinaattori, Tredu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8529"/>
            <a:ext cx="1086991" cy="10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173531"/>
            <a:ext cx="1224136" cy="14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5397889"/>
            <a:ext cx="1268762" cy="11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19583"/>
            <a:ext cx="2118839" cy="7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498529"/>
            <a:ext cx="2359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32" y="5598734"/>
            <a:ext cx="908759" cy="89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352767"/>
            <a:ext cx="828728" cy="11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0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73919" cy="580926"/>
          </a:xfrm>
        </p:spPr>
        <p:txBody>
          <a:bodyPr>
            <a:noAutofit/>
          </a:bodyPr>
          <a:lstStyle/>
          <a:p>
            <a:pPr algn="l"/>
            <a:r>
              <a:rPr lang="fi-FI" sz="2800" dirty="0">
                <a:solidFill>
                  <a:srgbClr val="339966"/>
                </a:solidFill>
              </a:rPr>
              <a:t>Hanke päättyy, työ jatkuu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1427" y="502959"/>
            <a:ext cx="7776864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200" dirty="0"/>
          </a:p>
          <a:p>
            <a:r>
              <a:rPr lang="fi-FI" sz="1600" dirty="0"/>
              <a:t>Tampereen urheiluakatemia ja Varalan urheiluopisto  tarjoavat pirkanmaalaisille urheiluakatemiatoimijoille:</a:t>
            </a:r>
          </a:p>
          <a:p>
            <a:pPr marL="0" indent="0">
              <a:buNone/>
            </a:pPr>
            <a:r>
              <a:rPr lang="fi-FI" sz="1600" dirty="0"/>
              <a:t>		Valmennusosaamisen tapahtumia ja valmennuksen tukitoimia</a:t>
            </a:r>
          </a:p>
          <a:p>
            <a:pPr marL="0" indent="0">
              <a:buNone/>
            </a:pPr>
            <a:r>
              <a:rPr lang="fi-FI" sz="1600" dirty="0"/>
              <a:t>		Terveysverkoston tapahtumia ja koulutuksia </a:t>
            </a:r>
          </a:p>
          <a:p>
            <a:pPr marL="0" indent="0">
              <a:buNone/>
            </a:pPr>
            <a:r>
              <a:rPr lang="fi-FI" sz="1600" dirty="0"/>
              <a:t>		Apua urheiluakatemiatoiminnan käynnistämiseen</a:t>
            </a:r>
          </a:p>
          <a:p>
            <a:pPr marL="0" indent="0">
              <a:buNone/>
            </a:pPr>
            <a:r>
              <a:rPr lang="fi-FI" sz="1600" dirty="0"/>
              <a:t>		Yläkoululeiritykset</a:t>
            </a:r>
          </a:p>
          <a:p>
            <a:r>
              <a:rPr lang="fi-FI" sz="1600" dirty="0"/>
              <a:t>Ilves jalkapallo tarjoaa:</a:t>
            </a:r>
          </a:p>
          <a:p>
            <a:pPr marL="0" indent="0">
              <a:buNone/>
            </a:pPr>
            <a:r>
              <a:rPr lang="fi-FI" sz="1600" dirty="0"/>
              <a:t>		seurayhteistyötä</a:t>
            </a:r>
          </a:p>
          <a:p>
            <a:pPr marL="0" indent="0">
              <a:buNone/>
            </a:pPr>
            <a:r>
              <a:rPr lang="fi-FI" sz="1600" dirty="0"/>
              <a:t>		Klinikkatoiminta</a:t>
            </a:r>
          </a:p>
          <a:p>
            <a:r>
              <a:rPr lang="fi-FI" sz="1600" dirty="0"/>
              <a:t>Ilveksen sisällä toiminnan kehittäminen jatkuu</a:t>
            </a:r>
          </a:p>
          <a:p>
            <a:r>
              <a:rPr lang="fi-FI" sz="1600" dirty="0"/>
              <a:t>Palloliiton Tampereen piiri jatkaa alueellista toiminnan suunnittelua ja toteuttamista yhteistyössä seurojen kanssa</a:t>
            </a:r>
          </a:p>
          <a:p>
            <a:r>
              <a:rPr lang="fi-FI" sz="1600" dirty="0"/>
              <a:t> </a:t>
            </a:r>
          </a:p>
          <a:p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200" b="1" dirty="0"/>
          </a:p>
        </p:txBody>
      </p:sp>
      <p:pic>
        <p:nvPicPr>
          <p:cNvPr id="8194" name="Picture 2" descr="C:\Users\rekimhe\Documents\ilves fysiikka 2016-17\Jussi 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55" y="4631320"/>
            <a:ext cx="2559233" cy="19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ekimhe\Documents\ilves fysiikka 2016-17\nep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31320"/>
            <a:ext cx="2674490" cy="19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ekimhe\Documents\ilves fysiikka 2016-17\miehet\fres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5564"/>
            <a:ext cx="1584176" cy="23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87534"/>
            <a:ext cx="15065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695617"/>
            <a:ext cx="849280" cy="8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78" y="4517894"/>
            <a:ext cx="845915" cy="12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69" y="620688"/>
            <a:ext cx="6673919" cy="580926"/>
          </a:xfrm>
        </p:spPr>
        <p:txBody>
          <a:bodyPr>
            <a:noAutofit/>
          </a:bodyPr>
          <a:lstStyle/>
          <a:p>
            <a:pPr algn="l"/>
            <a:r>
              <a:rPr lang="fi-FI" sz="2800" dirty="0">
                <a:solidFill>
                  <a:srgbClr val="339966"/>
                </a:solidFill>
              </a:rPr>
              <a:t>Urheiluakatemiaverkoston kehittämishankkeen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3913" y="1412776"/>
            <a:ext cx="7920880" cy="48245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Urheiluakatemiatoiminnan käynnistäminen ja toimiminen verkostossa</a:t>
            </a:r>
          </a:p>
          <a:p>
            <a:endParaRPr lang="fi-FI" sz="1600" dirty="0"/>
          </a:p>
          <a:p>
            <a:r>
              <a:rPr lang="fi-FI" sz="1600" dirty="0"/>
              <a:t>Urheilijan koulupolkujen selkeyttäminen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b="1" dirty="0"/>
          </a:p>
          <a:p>
            <a:r>
              <a:rPr lang="fi-FI" sz="1600" dirty="0"/>
              <a:t>Jalkapallon  ja muiden lajien valmennuksen, Terve Urheilija- toiminnan ja asiantuntijatoiminnan laadun ja yhteistyön kehittäminen urheilijan polun eri vaiheissa</a:t>
            </a:r>
          </a:p>
          <a:p>
            <a:pPr marL="0" indent="0">
              <a:buNone/>
            </a:pPr>
            <a:r>
              <a:rPr lang="fi-FI" sz="1600" dirty="0"/>
              <a:t>	</a:t>
            </a:r>
          </a:p>
          <a:p>
            <a:r>
              <a:rPr lang="fi-FI" sz="1600" dirty="0"/>
              <a:t>Yläkoululeiritysmallin pilotointi ja käynnistäminen</a:t>
            </a:r>
          </a:p>
          <a:p>
            <a:pPr marL="0" indent="0">
              <a:buNone/>
            </a:pPr>
            <a:r>
              <a:rPr lang="fi-FI" sz="1600" dirty="0"/>
              <a:t>	</a:t>
            </a:r>
          </a:p>
          <a:p>
            <a:r>
              <a:rPr lang="fi-FI" sz="1600" dirty="0"/>
              <a:t>Ilveksen ja Varalan valmennuskeskuksen pilotoiman hoitopolku-mallin ja klinikkatoiminnan laajentaminen muiden akatemiaverkostossa olevien </a:t>
            </a:r>
          </a:p>
          <a:p>
            <a:pPr marL="0" indent="0">
              <a:buNone/>
            </a:pPr>
            <a:r>
              <a:rPr lang="fi-FI" sz="1600" dirty="0"/>
              <a:t>      keskeisten lajien ja seurojen käyttöön</a:t>
            </a:r>
          </a:p>
          <a:p>
            <a:endParaRPr lang="fi-FI" sz="1600" dirty="0"/>
          </a:p>
        </p:txBody>
      </p:sp>
      <p:pic>
        <p:nvPicPr>
          <p:cNvPr id="2050" name="Picture 2" descr="C:\Users\rekimhe\Documents\Hanke\materiaaleja\pirkanmaan liitto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35" y="5482718"/>
            <a:ext cx="1505320" cy="8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kimhe\Documents\Hanke\materiaaleja\Tamp urh akatemi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75" y="1767094"/>
            <a:ext cx="1080516" cy="1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kimhe\Documents\Hanke\materiaaleja\varala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6672"/>
            <a:ext cx="761638" cy="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70" y="2996952"/>
            <a:ext cx="10858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75" y="4087565"/>
            <a:ext cx="936377" cy="13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3707904" y="4869160"/>
            <a:ext cx="1728192" cy="432048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Soveltuvuuskoe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3707904" y="3645024"/>
            <a:ext cx="1728192" cy="432048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Yhteishaku</a:t>
            </a:r>
          </a:p>
        </p:txBody>
      </p:sp>
      <p:sp>
        <p:nvSpPr>
          <p:cNvPr id="27" name="Kuvaselitenuoli ylös 26"/>
          <p:cNvSpPr/>
          <p:nvPr/>
        </p:nvSpPr>
        <p:spPr>
          <a:xfrm>
            <a:off x="3707904" y="5976922"/>
            <a:ext cx="1728192" cy="5916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000000">
                    <a:lumMod val="50000"/>
                    <a:lumOff val="50000"/>
                  </a:srgbClr>
                </a:solidFill>
              </a:rPr>
              <a:t>Päiväkoti</a:t>
            </a:r>
          </a:p>
        </p:txBody>
      </p:sp>
      <p:sp>
        <p:nvSpPr>
          <p:cNvPr id="28" name="Kuvaselitenuoli ylös 27"/>
          <p:cNvSpPr/>
          <p:nvPr/>
        </p:nvSpPr>
        <p:spPr>
          <a:xfrm>
            <a:off x="3707904" y="5357589"/>
            <a:ext cx="1728192" cy="5916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000000">
                    <a:lumMod val="50000"/>
                    <a:lumOff val="50000"/>
                  </a:srgbClr>
                </a:solidFill>
              </a:rPr>
              <a:t>Alakoulu</a:t>
            </a:r>
          </a:p>
        </p:txBody>
      </p:sp>
      <p:sp>
        <p:nvSpPr>
          <p:cNvPr id="29" name="Kuvaselitenuoli ylös 28"/>
          <p:cNvSpPr/>
          <p:nvPr/>
        </p:nvSpPr>
        <p:spPr>
          <a:xfrm>
            <a:off x="3707904" y="4149081"/>
            <a:ext cx="1728192" cy="591692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Yläkoulu</a:t>
            </a:r>
          </a:p>
        </p:txBody>
      </p:sp>
      <p:sp>
        <p:nvSpPr>
          <p:cNvPr id="30" name="Kuvaselitenuoli ylös 29"/>
          <p:cNvSpPr/>
          <p:nvPr/>
        </p:nvSpPr>
        <p:spPr>
          <a:xfrm>
            <a:off x="3707904" y="2909319"/>
            <a:ext cx="1728192" cy="591692"/>
          </a:xfrm>
          <a:prstGeom prst="upArrowCallou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Toinen aste</a:t>
            </a:r>
          </a:p>
        </p:txBody>
      </p:sp>
      <p:sp>
        <p:nvSpPr>
          <p:cNvPr id="32" name="Otsikko 1"/>
          <p:cNvSpPr>
            <a:spLocks noGrp="1"/>
          </p:cNvSpPr>
          <p:nvPr>
            <p:ph type="title"/>
          </p:nvPr>
        </p:nvSpPr>
        <p:spPr>
          <a:xfrm>
            <a:off x="323528" y="22723"/>
            <a:ext cx="8579296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2800" dirty="0">
                <a:solidFill>
                  <a:srgbClr val="339966"/>
                </a:solidFill>
              </a:rPr>
              <a:t>Urheilijan polku Tampereella ja seutukunnassa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3419872" y="2204866"/>
            <a:ext cx="2304256" cy="601216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Henkilö-</a:t>
            </a:r>
          </a:p>
          <a:p>
            <a:pPr algn="ctr" defTabSz="914400"/>
            <a:r>
              <a:rPr lang="fi-FI" dirty="0" err="1">
                <a:solidFill>
                  <a:srgbClr val="FFFFFF"/>
                </a:solidFill>
              </a:rPr>
              <a:t>kohtaistaminen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4" name="Kuvaselitepilvi 33"/>
          <p:cNvSpPr/>
          <p:nvPr/>
        </p:nvSpPr>
        <p:spPr>
          <a:xfrm rot="20141874">
            <a:off x="2162225" y="1374238"/>
            <a:ext cx="1296144" cy="816096"/>
          </a:xfrm>
          <a:prstGeom prst="cloudCallout">
            <a:avLst>
              <a:gd name="adj1" fmla="val 26328"/>
              <a:gd name="adj2" fmla="val 721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Työ</a:t>
            </a:r>
          </a:p>
        </p:txBody>
      </p:sp>
      <p:sp>
        <p:nvSpPr>
          <p:cNvPr id="35" name="Kuvaselitepilvi 34"/>
          <p:cNvSpPr/>
          <p:nvPr/>
        </p:nvSpPr>
        <p:spPr>
          <a:xfrm>
            <a:off x="3419872" y="967930"/>
            <a:ext cx="1359768" cy="928290"/>
          </a:xfrm>
          <a:prstGeom prst="cloudCallou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Korkeakoulut</a:t>
            </a:r>
          </a:p>
        </p:txBody>
      </p:sp>
      <p:sp>
        <p:nvSpPr>
          <p:cNvPr id="36" name="Kuvaselitepilvi 35"/>
          <p:cNvSpPr/>
          <p:nvPr/>
        </p:nvSpPr>
        <p:spPr>
          <a:xfrm>
            <a:off x="4788024" y="836715"/>
            <a:ext cx="1711424" cy="900680"/>
          </a:xfrm>
          <a:prstGeom prst="cloudCallout">
            <a:avLst>
              <a:gd name="adj1" fmla="val -40869"/>
              <a:gd name="adj2" fmla="val 653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>
                <a:solidFill>
                  <a:srgbClr val="FFFFFF"/>
                </a:solidFill>
              </a:rPr>
              <a:t>Ammatti- urheilu</a:t>
            </a:r>
          </a:p>
        </p:txBody>
      </p:sp>
      <p:sp>
        <p:nvSpPr>
          <p:cNvPr id="37" name="Suorakulmio 36"/>
          <p:cNvSpPr/>
          <p:nvPr/>
        </p:nvSpPr>
        <p:spPr>
          <a:xfrm>
            <a:off x="5595664" y="5517232"/>
            <a:ext cx="3440832" cy="43204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Liikuntapainotus: Sampo, </a:t>
            </a:r>
            <a:r>
              <a:rPr lang="fi-FI" sz="16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Tesomajärvi</a:t>
            </a:r>
            <a:endParaRPr lang="fi-FI" sz="16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Muut lähialakoulut, </a:t>
            </a:r>
            <a:r>
              <a:rPr lang="fi-FI" sz="16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ap-</a:t>
            </a:r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ja </a:t>
            </a:r>
            <a:r>
              <a:rPr lang="fi-FI" sz="16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ip-kerhot</a:t>
            </a:r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38" name="Suorakulmio 37"/>
          <p:cNvSpPr/>
          <p:nvPr/>
        </p:nvSpPr>
        <p:spPr>
          <a:xfrm>
            <a:off x="5595664" y="6165304"/>
            <a:ext cx="3440832" cy="40617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Liikunnalliset päiväkodit</a:t>
            </a:r>
          </a:p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Tampereen kaupunki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5595664" y="4293096"/>
            <a:ext cx="3440832" cy="79208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Urheiluyläkoulut: Sampo, </a:t>
            </a:r>
            <a:r>
              <a:rPr lang="fi-FI" sz="16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Tesoma</a:t>
            </a:r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, Hatanpää</a:t>
            </a:r>
          </a:p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Muut lähiyläkoulut </a:t>
            </a:r>
          </a:p>
        </p:txBody>
      </p:sp>
      <p:sp>
        <p:nvSpPr>
          <p:cNvPr id="40" name="Suorakulmio 39"/>
          <p:cNvSpPr/>
          <p:nvPr/>
        </p:nvSpPr>
        <p:spPr>
          <a:xfrm>
            <a:off x="5595664" y="3068962"/>
            <a:ext cx="3440832" cy="550194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Urheilulinjat: </a:t>
            </a:r>
            <a:r>
              <a:rPr lang="fi-FI" sz="16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Samke</a:t>
            </a:r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, Tredu</a:t>
            </a:r>
          </a:p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Varala </a:t>
            </a:r>
          </a:p>
        </p:txBody>
      </p:sp>
      <p:sp>
        <p:nvSpPr>
          <p:cNvPr id="43" name="Suorakulmio 42"/>
          <p:cNvSpPr/>
          <p:nvPr/>
        </p:nvSpPr>
        <p:spPr>
          <a:xfrm>
            <a:off x="107504" y="4077072"/>
            <a:ext cx="3440832" cy="44767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Liikunnalliset yläkoulut</a:t>
            </a:r>
          </a:p>
        </p:txBody>
      </p:sp>
      <p:sp>
        <p:nvSpPr>
          <p:cNvPr id="44" name="Suorakulmio 43"/>
          <p:cNvSpPr/>
          <p:nvPr/>
        </p:nvSpPr>
        <p:spPr>
          <a:xfrm>
            <a:off x="107504" y="3068961"/>
            <a:ext cx="3440832" cy="504056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Liikuntalukiot </a:t>
            </a:r>
          </a:p>
        </p:txBody>
      </p:sp>
      <p:sp>
        <p:nvSpPr>
          <p:cNvPr id="46" name="Suorakulmio 45"/>
          <p:cNvSpPr/>
          <p:nvPr/>
        </p:nvSpPr>
        <p:spPr>
          <a:xfrm>
            <a:off x="107504" y="4581128"/>
            <a:ext cx="3440832" cy="43204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Yläkoululeiritys (Varala)</a:t>
            </a:r>
          </a:p>
        </p:txBody>
      </p:sp>
      <p:sp>
        <p:nvSpPr>
          <p:cNvPr id="23" name="Kuvaselitepilvi 22"/>
          <p:cNvSpPr/>
          <p:nvPr/>
        </p:nvSpPr>
        <p:spPr>
          <a:xfrm>
            <a:off x="5940152" y="980728"/>
            <a:ext cx="3240360" cy="1728192"/>
          </a:xfrm>
          <a:prstGeom prst="cloudCallout">
            <a:avLst>
              <a:gd name="adj1" fmla="val -58704"/>
              <a:gd name="adj2" fmla="val 314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i-FI" dirty="0">
                <a:solidFill>
                  <a:srgbClr val="000000">
                    <a:lumMod val="50000"/>
                    <a:lumOff val="50000"/>
                  </a:srgbClr>
                </a:solidFill>
              </a:rPr>
              <a:t>Urheilijalle ammatti: </a:t>
            </a:r>
            <a:r>
              <a:rPr lang="fi-FI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työssäoppiminen</a:t>
            </a:r>
            <a:r>
              <a:rPr lang="fi-FI" dirty="0">
                <a:solidFill>
                  <a:srgbClr val="000000">
                    <a:lumMod val="50000"/>
                    <a:lumOff val="50000"/>
                  </a:srgbClr>
                </a:solidFill>
              </a:rPr>
              <a:t> / oppisopimus, esim. TAKK, Varala, urheiluhieroja, muut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7589"/>
            <a:ext cx="1079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88" r="2247"/>
          <a:stretch/>
        </p:blipFill>
        <p:spPr>
          <a:xfrm>
            <a:off x="3939158" y="15268"/>
            <a:ext cx="5230688" cy="6436535"/>
          </a:xfrm>
          <a:prstGeom prst="rect">
            <a:avLst/>
          </a:prstGeom>
        </p:spPr>
      </p:pic>
      <p:pic>
        <p:nvPicPr>
          <p:cNvPr id="4" name="Picture 6" descr="Kuvahaun tulos haulle pirkanmaan liit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5907089"/>
            <a:ext cx="1181939" cy="6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90" y="5748674"/>
            <a:ext cx="583704" cy="764373"/>
          </a:xfrm>
          <a:prstGeom prst="rect">
            <a:avLst/>
          </a:prstGeom>
        </p:spPr>
      </p:pic>
      <p:pic>
        <p:nvPicPr>
          <p:cNvPr id="8" name="Picture 2" descr="C:\Users\hiillha\AppData\Local\Microsoft\Windows\Temporary Internet Files\Content.Outlook\J327SMYZ\HLUlogo_kapeampi_asiakirj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41" y="5966127"/>
            <a:ext cx="889801" cy="4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235781" y="43002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6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Urheiluakatemiaverkosto </a:t>
            </a:r>
          </a:p>
          <a:p>
            <a:r>
              <a:rPr lang="fi-FI" sz="36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Pirkanmaalla 2017</a:t>
            </a:r>
            <a:r>
              <a:rPr lang="fi-FI" sz="3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6975859" y="1788988"/>
            <a:ext cx="824265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Mänttä-Vilppula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6471763" y="2420888"/>
            <a:ext cx="48282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</a:rPr>
              <a:t>Ruovesi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690156" y="2478218"/>
            <a:ext cx="486030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Ylöjärvi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860477" y="2849763"/>
            <a:ext cx="538930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Ikaalinen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4996782" y="3586740"/>
            <a:ext cx="67999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Hämeenkyrö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4405813" y="4235791"/>
            <a:ext cx="561372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Sastamala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5428751" y="4176529"/>
            <a:ext cx="417102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Nokia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7157800" y="3429276"/>
            <a:ext cx="460382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Orivesi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6307832" y="3397579"/>
            <a:ext cx="526106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Tampere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6390009" y="4959276"/>
            <a:ext cx="646331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Valkeakoski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6670695" y="4041280"/>
            <a:ext cx="56778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aseline="30000" dirty="0">
                <a:solidFill>
                  <a:srgbClr val="000000"/>
                </a:solidFill>
                <a:latin typeface="Minion Pro" panose="02040503050306020203" pitchFamily="18" charset="0"/>
              </a:rPr>
              <a:t>Kangasala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5933171" y="4440975"/>
            <a:ext cx="662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000000"/>
                </a:solidFill>
              </a:rPr>
              <a:t>Lempäälä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871964" y="5164460"/>
            <a:ext cx="698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000000"/>
                </a:solidFill>
              </a:rPr>
              <a:t>Viiala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248519" y="1425244"/>
            <a:ext cx="331236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000000"/>
                </a:solidFill>
              </a:rPr>
              <a:t>TAMPERE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 ja 2.aste 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LEMPÄÄLÄ</a:t>
            </a:r>
          </a:p>
          <a:p>
            <a:r>
              <a:rPr lang="fi-FI" sz="900" dirty="0">
                <a:solidFill>
                  <a:srgbClr val="000000"/>
                </a:solidFill>
              </a:rPr>
              <a:t>Käynnistymässä jalkapalloilijoiden yläkoulutoiminta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VALKEAKOSKI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 ja 2.aste,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VIIALA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Yläkoulutoimintaa jalkapalloilijoille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NOKIA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Yläkoulutoimintaa jalkapalloilijoille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SASTAMALA</a:t>
            </a:r>
          </a:p>
          <a:p>
            <a:r>
              <a:rPr lang="fi-FI" sz="900" dirty="0">
                <a:solidFill>
                  <a:srgbClr val="000000"/>
                </a:solidFill>
              </a:rPr>
              <a:t>2.Aste lentopallolinja, jalkapalloilijat käynnistymässä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HÄMEENKYRÖ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 ja 2.aste,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IKAALINEN</a:t>
            </a:r>
          </a:p>
          <a:p>
            <a:r>
              <a:rPr lang="fi-FI" sz="900" dirty="0">
                <a:solidFill>
                  <a:srgbClr val="000000"/>
                </a:solidFill>
              </a:rPr>
              <a:t>2.Aste,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YLÖJÄRVI</a:t>
            </a:r>
          </a:p>
          <a:p>
            <a:r>
              <a:rPr lang="fi-FI" sz="900" dirty="0">
                <a:solidFill>
                  <a:srgbClr val="000000"/>
                </a:solidFill>
              </a:rPr>
              <a:t>2.aste, jalkapalloilijat, muita lajeja tulossa mukaan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RUOVESI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MÄNTTÄ-VILPPULA</a:t>
            </a:r>
          </a:p>
          <a:p>
            <a:r>
              <a:rPr lang="fi-FI" sz="900" dirty="0">
                <a:solidFill>
                  <a:srgbClr val="000000"/>
                </a:solidFill>
              </a:rPr>
              <a:t>2.aste, useita lajeja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ORIVESI</a:t>
            </a:r>
          </a:p>
          <a:p>
            <a:r>
              <a:rPr lang="fi-FI" sz="900" dirty="0">
                <a:solidFill>
                  <a:srgbClr val="000000"/>
                </a:solidFill>
              </a:rPr>
              <a:t>2.aste, lentopallo ja jalkapallo</a:t>
            </a:r>
          </a:p>
          <a:p>
            <a:r>
              <a:rPr lang="fi-FI" sz="1100" b="1" dirty="0">
                <a:solidFill>
                  <a:srgbClr val="000000"/>
                </a:solidFill>
              </a:rPr>
              <a:t>KANGASALA</a:t>
            </a:r>
          </a:p>
          <a:p>
            <a:r>
              <a:rPr lang="fi-FI" sz="900" dirty="0">
                <a:solidFill>
                  <a:srgbClr val="000000"/>
                </a:solidFill>
              </a:rPr>
              <a:t>Yläkoulutoiminta suunnitteilla</a:t>
            </a:r>
          </a:p>
          <a:p>
            <a:endParaRPr lang="fi-FI" sz="11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rekimhe\Documents\Hanke\materiaaleja\Tamp urh akatemia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67" y="5850207"/>
            <a:ext cx="702472" cy="6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33344"/>
            <a:ext cx="648072" cy="6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91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347" y="274638"/>
            <a:ext cx="7394852" cy="106613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B050"/>
                </a:solidFill>
              </a:rPr>
              <a:t>Asiantuntija-apuna piiri- ja seuratasolla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51520" y="1772816"/>
            <a:ext cx="7120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Seuratapaamiset alueellisesti yhdessä nuorisopäällikkö Mikko Tulosen kanssa</a:t>
            </a:r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Valmentajakoulutusten räätälöinti seurojen ja valmentajien tarpeisiin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Valmentajakoulutusiltoja järjestettiin 14, joissa koulutettiin 16 seuran valmentajia yhteensä 180</a:t>
            </a:r>
          </a:p>
          <a:p>
            <a:r>
              <a:rPr lang="fi-FI" sz="2400" dirty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ym typeface="Wingdings" panose="05000000000000000000" pitchFamily="2" charset="2"/>
              </a:rPr>
              <a:t>Akatemiatoiminnan käynnistämiseen käytännön apua </a:t>
            </a:r>
            <a:endParaRPr lang="fi-FI" sz="2400" dirty="0"/>
          </a:p>
        </p:txBody>
      </p:sp>
      <p:pic>
        <p:nvPicPr>
          <p:cNvPr id="5" name="Picture 2" descr="C:\Users\rekimhe\Documents\Hanke\materiaaleja\pirkanmaan liitto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33" y="5517232"/>
            <a:ext cx="1505320" cy="8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ekimhe\Documents\Hanke\materiaaleja\Tamp urh akatemi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10" y="1797089"/>
            <a:ext cx="1080516" cy="1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ekimhe\Documents\Hanke\materiaaleja\varala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80" y="332656"/>
            <a:ext cx="761638" cy="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59" y="3068960"/>
            <a:ext cx="902965" cy="9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14" y="4077072"/>
            <a:ext cx="776508" cy="110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12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09428" cy="792088"/>
          </a:xfrm>
        </p:spPr>
        <p:txBody>
          <a:bodyPr>
            <a:noAutofit/>
          </a:bodyPr>
          <a:lstStyle/>
          <a:p>
            <a:pPr algn="l"/>
            <a:r>
              <a:rPr lang="fi-FI" sz="2800" dirty="0">
                <a:solidFill>
                  <a:srgbClr val="339966"/>
                </a:solidFill>
              </a:rPr>
              <a:t>Yläkoululeiritys Varalan Urheiluopistolla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/>
              <a:t>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95536" y="980728"/>
            <a:ext cx="8359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Mukana yhteensä kahdeksan lajia: pesäpallo, lentopallo, hiihto, suunnistus, voimistelulajit, moukarinheitto, melonta, judo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Vuonna 2017  leirejä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Yläkoululeirityksen sisältöjä lajista riippumatta: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-  Lajiharjoittelun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-  Fysiikkaharjoittelu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-  Elämäntaidot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-  Opiskelu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Varalan Urheiluopiston valtakunnallinen erityistehtävänä on terveyttä edistävä harjoittelu: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Esimerkiksi:	- Ravitsemus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		- Psyykkinen valmennus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		- Urheiluvammoja ennaltaehkäisevä </a:t>
            </a:r>
          </a:p>
          <a:p>
            <a:r>
              <a:rPr lang="fi-FI" sz="2000" dirty="0">
                <a:solidFill>
                  <a:srgbClr val="000000"/>
                </a:solidFill>
              </a:rPr>
              <a:t>			  harjoittelu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endParaRPr lang="fi-FI" sz="2000" dirty="0">
              <a:solidFill>
                <a:srgbClr val="00000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43" y="4811216"/>
            <a:ext cx="1256201" cy="175868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07" y="3068960"/>
            <a:ext cx="7318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09" y="0"/>
            <a:ext cx="894035" cy="10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61" y="1622174"/>
            <a:ext cx="1112528" cy="1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4386" y="404664"/>
            <a:ext cx="6673919" cy="580926"/>
          </a:xfrm>
        </p:spPr>
        <p:txBody>
          <a:bodyPr>
            <a:noAutofit/>
          </a:bodyPr>
          <a:lstStyle/>
          <a:p>
            <a:pPr algn="l"/>
            <a:r>
              <a:rPr lang="fi-FI" sz="2800" dirty="0">
                <a:solidFill>
                  <a:srgbClr val="339966"/>
                </a:solidFill>
              </a:rPr>
              <a:t>Ilveksen fysiikkaharjoittelu mallinnettu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7776864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75" y="4536851"/>
            <a:ext cx="2620454" cy="20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94386" y="1196752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Fyysinen harjoittelu on rakennettu lapsesta aikuisuuteen etenevästi ja on osana jokaista harjoituskertaa. Malli toteutetaan yhteistyössä Varalan urheiluopiston kanssa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Harjoittelun sisällöt ovat rakennettu yhdessä seuran fyysisen valmennuksen päävalmentajan, joukkueiden vastuuvalmentajien ja Varalan valmentajien kanssa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Fyysisten ominaisuuksien testaaminen säännöllisesti kaksi kertaa kauden aikana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Ilves edustusjoukkueen fyysinen valmennus ja kuntouttava valmennus on päivittäistä ja toteutetaan joukkueena ja yksilöllisesti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Vammojen ennaltaehkäisevä toiminta on osana jokaista harjoitusta</a:t>
            </a:r>
          </a:p>
        </p:txBody>
      </p:sp>
      <p:pic>
        <p:nvPicPr>
          <p:cNvPr id="5124" name="Picture 4" descr="C:\Users\rekimhe\Documents\ilves fysiikka 2016-17\loppuverk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36851"/>
            <a:ext cx="4032447" cy="20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ekimhe\Documents\Hanke\materiaaleja\pirkanmaan liitto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30" y="3625419"/>
            <a:ext cx="1505320" cy="8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ekimhe\Documents\Hanke\materiaaleja\Tamp urh akatemia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4" y="1412776"/>
            <a:ext cx="1080516" cy="1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ekimhe\Documents\Hanke\materiaaleja\varala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02" y="268450"/>
            <a:ext cx="761638" cy="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30" y="2564904"/>
            <a:ext cx="902183" cy="9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02" y="4725144"/>
            <a:ext cx="837503" cy="8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3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82646" y="148697"/>
            <a:ext cx="6180589" cy="6469029"/>
          </a:xfrm>
          <a:prstGeom prst="rect">
            <a:avLst/>
          </a:prstGeom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-1" y="-3175"/>
            <a:ext cx="9144001" cy="549275"/>
          </a:xfrm>
          <a:prstGeom prst="flowChart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000" b="1" dirty="0">
                <a:solidFill>
                  <a:srgbClr val="FFFFFF"/>
                </a:solidFill>
                <a:latin typeface="Arial Narrow" pitchFamily="34" charset="0"/>
              </a:rPr>
              <a:t>ILVES JALKAPALLOILIJAN JA FUTSALPELAAJAN HOITOPOLKU</a:t>
            </a:r>
            <a:endParaRPr lang="fi-FI" altLang="fi-FI" sz="2000" b="1" i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0" y="6621466"/>
            <a:ext cx="9144000" cy="46037"/>
          </a:xfrm>
          <a:prstGeom prst="flowChartProcess">
            <a:avLst/>
          </a:prstGeom>
          <a:solidFill>
            <a:srgbClr val="FFFF00"/>
          </a:solidFill>
          <a:ln w="3175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078" name="AutoShape 3"/>
          <p:cNvSpPr>
            <a:spLocks noChangeArrowheads="1"/>
          </p:cNvSpPr>
          <p:nvPr/>
        </p:nvSpPr>
        <p:spPr bwMode="auto">
          <a:xfrm>
            <a:off x="0" y="6667500"/>
            <a:ext cx="9144000" cy="190500"/>
          </a:xfrm>
          <a:prstGeom prst="flowChart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200" b="1" dirty="0">
                <a:solidFill>
                  <a:srgbClr val="FFFFFF"/>
                </a:solidFill>
                <a:cs typeface="Arial" charset="0"/>
              </a:rPr>
              <a:t>ILVES JALKAPALLO</a:t>
            </a:r>
          </a:p>
        </p:txBody>
      </p:sp>
      <p:sp>
        <p:nvSpPr>
          <p:cNvPr id="14" name="Tekstiruutu 1"/>
          <p:cNvSpPr txBox="1">
            <a:spLocks noChangeArrowheads="1"/>
          </p:cNvSpPr>
          <p:nvPr/>
        </p:nvSpPr>
        <p:spPr bwMode="auto">
          <a:xfrm>
            <a:off x="172641" y="830263"/>
            <a:ext cx="88284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i-FI" altLang="fi-FI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i-FI" altLang="fi-FI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4" descr="Ilves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1" y="11113"/>
            <a:ext cx="79094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kstiruutu 1"/>
          <p:cNvSpPr txBox="1">
            <a:spLocks noChangeArrowheads="1"/>
          </p:cNvSpPr>
          <p:nvPr/>
        </p:nvSpPr>
        <p:spPr bwMode="auto">
          <a:xfrm>
            <a:off x="273382" y="2398488"/>
            <a:ext cx="799675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alt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i-FI" altLang="fi-FI" sz="2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fi-FI" altLang="fi-FI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	</a:t>
            </a:r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fi-FI" altLang="fi-FI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fi-FI" altLang="fi-FI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						</a:t>
            </a:r>
            <a:endParaRPr lang="fi-FI" alt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www.terveurheilija.fi/layout/logo_terveurheilij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20" y="5729450"/>
            <a:ext cx="833189" cy="7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hockeydb.com/ihdb/logos/sm-liiga--ilves_2012-1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59945"/>
            <a:ext cx="953947" cy="9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koskiklinikka.fi/wp-content/uploads/2014/02/Taura_logo_py%C3%B6re%C3%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8" y="5699462"/>
            <a:ext cx="900100" cy="8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 haulle cool 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89" y="5857518"/>
            <a:ext cx="1620146" cy="6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yöristetty suorakulmio 1"/>
          <p:cNvSpPr/>
          <p:nvPr/>
        </p:nvSpPr>
        <p:spPr>
          <a:xfrm>
            <a:off x="172642" y="980730"/>
            <a:ext cx="3945607" cy="4337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72641" y="987489"/>
            <a:ext cx="394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Pelaaja, jolla on akuutti vamma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4480583" y="980730"/>
            <a:ext cx="4520543" cy="4337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480583" y="984987"/>
            <a:ext cx="452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Pelaaja, jolla on rasitusvamma tai lievä vamma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2963412" y="1628800"/>
            <a:ext cx="2616701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5940152" y="1628800"/>
            <a:ext cx="2808312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320886" y="271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999080" y="162880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</a:rPr>
              <a:t>F08-C15 ikäiset </a:t>
            </a:r>
          </a:p>
          <a:p>
            <a:r>
              <a:rPr lang="fi-FI" sz="1600" dirty="0">
                <a:solidFill>
                  <a:prstClr val="black"/>
                </a:solidFill>
              </a:rPr>
              <a:t>CoolX-klinikalle</a:t>
            </a:r>
          </a:p>
          <a:p>
            <a:r>
              <a:rPr lang="fi-FI" sz="1600" dirty="0">
                <a:solidFill>
                  <a:prstClr val="black"/>
                </a:solidFill>
              </a:rPr>
              <a:t>Ma ja to klo 17-18</a:t>
            </a:r>
          </a:p>
          <a:p>
            <a:r>
              <a:rPr lang="fi-FI" sz="1600" dirty="0">
                <a:solidFill>
                  <a:prstClr val="black"/>
                </a:solidFill>
              </a:rPr>
              <a:t>Kaupin urheilupuisto/</a:t>
            </a:r>
          </a:p>
          <a:p>
            <a:r>
              <a:rPr lang="fi-FI" sz="1600" dirty="0">
                <a:solidFill>
                  <a:prstClr val="black"/>
                </a:solidFill>
              </a:rPr>
              <a:t>Pirkkahalli</a:t>
            </a:r>
          </a:p>
          <a:p>
            <a:r>
              <a:rPr lang="fi-FI" sz="1600" dirty="0">
                <a:solidFill>
                  <a:prstClr val="black"/>
                </a:solidFill>
              </a:rPr>
              <a:t>Ajanvaraus Hobbydeed:ssä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945693" y="1633074"/>
            <a:ext cx="2694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B-juniorit ja vanhemmat</a:t>
            </a:r>
          </a:p>
          <a:p>
            <a:r>
              <a:rPr lang="fi-FI" dirty="0">
                <a:solidFill>
                  <a:prstClr val="black"/>
                </a:solidFill>
              </a:rPr>
              <a:t>Klinikkaharjoituksiin 2-3 kertaa/viikossa</a:t>
            </a:r>
          </a:p>
          <a:p>
            <a:r>
              <a:rPr lang="fi-FI" dirty="0">
                <a:solidFill>
                  <a:prstClr val="black"/>
                </a:solidFill>
              </a:rPr>
              <a:t>harjoitusajat osallistujissa,</a:t>
            </a:r>
          </a:p>
          <a:p>
            <a:r>
              <a:rPr lang="fi-FI" dirty="0">
                <a:solidFill>
                  <a:prstClr val="black"/>
                </a:solidFill>
              </a:rPr>
              <a:t>Futsal 1 kerta/viikossa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117246" y="3746186"/>
            <a:ext cx="7596658" cy="6617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74129" y="374618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Pihlajalinna Koskikeskus, ajanvaraus p. 03 2506 506 tai netissä </a:t>
            </a:r>
            <a:r>
              <a:rPr lang="fi-FI" dirty="0">
                <a:solidFill>
                  <a:prstClr val="black"/>
                </a:solidFill>
                <a:hlinkClick r:id="rId9"/>
              </a:rPr>
              <a:t>www.dextra.fi</a:t>
            </a:r>
            <a:endParaRPr lang="fi-FI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Yhteistyölääkäri Jonne Väisänen 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prstClr val="black"/>
                </a:solidFill>
              </a:rPr>
              <a:t>ohjaa takaisin seuran fysioterapeutille 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3059832" y="3236556"/>
            <a:ext cx="5328592" cy="408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3059832" y="32365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Vastaava fysioterapeutti Heli Rekimies p.0452776643</a:t>
            </a:r>
          </a:p>
        </p:txBody>
      </p:sp>
      <p:sp>
        <p:nvSpPr>
          <p:cNvPr id="25" name="Alanuoli 24"/>
          <p:cNvSpPr/>
          <p:nvPr/>
        </p:nvSpPr>
        <p:spPr>
          <a:xfrm>
            <a:off x="1080119" y="1556792"/>
            <a:ext cx="755577" cy="20490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6" name="Alanuoli 25"/>
          <p:cNvSpPr/>
          <p:nvPr/>
        </p:nvSpPr>
        <p:spPr>
          <a:xfrm>
            <a:off x="4984201" y="1438563"/>
            <a:ext cx="432048" cy="8624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8" name="Nuoli vasemmalle ja ylös 27"/>
          <p:cNvSpPr/>
          <p:nvPr/>
        </p:nvSpPr>
        <p:spPr>
          <a:xfrm>
            <a:off x="7561852" y="3605248"/>
            <a:ext cx="643854" cy="802711"/>
          </a:xfrm>
          <a:prstGeom prst="lef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9" name="Pyöristetty suorakulmio 28"/>
          <p:cNvSpPr/>
          <p:nvPr/>
        </p:nvSpPr>
        <p:spPr>
          <a:xfrm>
            <a:off x="174129" y="4581130"/>
            <a:ext cx="8826996" cy="8509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273382" y="4581128"/>
            <a:ext cx="854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Muut tukitoimet: </a:t>
            </a:r>
          </a:p>
          <a:p>
            <a:r>
              <a:rPr lang="fi-FI" dirty="0">
                <a:solidFill>
                  <a:prstClr val="black"/>
                </a:solidFill>
              </a:rPr>
              <a:t>Urheilupsykologi	Ravitsemusneuvoja	    Urheiluhieroja	Kiropraktikko</a:t>
            </a:r>
          </a:p>
          <a:p>
            <a:r>
              <a:rPr lang="fi-FI" dirty="0">
                <a:solidFill>
                  <a:prstClr val="black"/>
                </a:solidFill>
              </a:rPr>
              <a:t>Ole yhteydessä Vastaavaan fysioterapeuttiin, jos tarvitset muita tukitoimia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86" y="5980975"/>
            <a:ext cx="13477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lanuoli 18"/>
          <p:cNvSpPr/>
          <p:nvPr/>
        </p:nvSpPr>
        <p:spPr>
          <a:xfrm>
            <a:off x="8460432" y="1414465"/>
            <a:ext cx="360041" cy="8865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0" y="5647279"/>
            <a:ext cx="1656118" cy="97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69" y="5585171"/>
            <a:ext cx="699886" cy="99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73919" cy="580926"/>
          </a:xfrm>
        </p:spPr>
        <p:txBody>
          <a:bodyPr>
            <a:noAutofit/>
          </a:bodyPr>
          <a:lstStyle/>
          <a:p>
            <a:pPr algn="l"/>
            <a:br>
              <a:rPr lang="fi-FI" sz="2800" dirty="0">
                <a:solidFill>
                  <a:srgbClr val="339966"/>
                </a:solidFill>
              </a:rPr>
            </a:br>
            <a:r>
              <a:rPr lang="fi-FI" sz="2800" dirty="0">
                <a:solidFill>
                  <a:srgbClr val="339966"/>
                </a:solidFill>
              </a:rPr>
              <a:t>Hoitopolku ja fysioterapeutin klinikkatoiminnan malli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96752"/>
            <a:ext cx="7776864" cy="4824535"/>
          </a:xfrm>
        </p:spPr>
        <p:txBody>
          <a:bodyPr>
            <a:noAutofit/>
          </a:bodyPr>
          <a:lstStyle/>
          <a:p>
            <a:r>
              <a:rPr lang="fi-FI" sz="1400" dirty="0"/>
              <a:t>Ilves tarjoaa pelaajilleen mahdollisuuden päästä fysioterapeutin klinikalle harjoitusolosuhteiden yhteydessä kaksi kertaa viikossa vammojen ennaltaehkäisevänä toimintana ja kuntoutuksena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Klinikalla fysioterapeutti tutkii ja antaa tarvittaessa ohjeita vaivojen kuntouttamiseen. Klinikalta ohjataan myös lääkärin vastaanotolle tarpeen vaatiessa.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B-junioreista vanhempiin ikäluokkiin pelaajilla on 2-3 kertaa viikossa mahdollisuus osallistua fysioterapeutin ohjaamaan klinikkaharjoitukseen, jossa loukkaantuneen pelaajan on mahdollisuus harjoitella yksilöllisesti ohjatusti</a:t>
            </a:r>
          </a:p>
          <a:p>
            <a:pPr marL="0" indent="0">
              <a:buNone/>
            </a:pPr>
            <a:endParaRPr lang="fi-FI" sz="1600" dirty="0">
              <a:latin typeface="+mn-lt"/>
            </a:endParaRPr>
          </a:p>
        </p:txBody>
      </p:sp>
      <p:pic>
        <p:nvPicPr>
          <p:cNvPr id="6147" name="Picture 3" descr="C:\Users\rekimhe\Documents\ilves fysiikka 2016-17\klinikka\klinik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65584"/>
            <a:ext cx="3168352" cy="22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ekimhe\Documents\ilves fysiikka 2016-17\klinikka\penni ja tark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5197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87534"/>
            <a:ext cx="15065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rekimhe\Documents\Hanke\materiaaleja\Tamp urh akatemia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46" y="1700808"/>
            <a:ext cx="1080516" cy="1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rekimhe\Documents\Hanke\materiaaleja\varala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85" y="260648"/>
            <a:ext cx="761638" cy="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29" y="3375340"/>
            <a:ext cx="758949" cy="76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1" y="4581128"/>
            <a:ext cx="919732" cy="90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5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Varala">
      <a:dk1>
        <a:srgbClr val="000000"/>
      </a:dk1>
      <a:lt1>
        <a:srgbClr val="FFFFFF"/>
      </a:lt1>
      <a:dk2>
        <a:srgbClr val="339966"/>
      </a:dk2>
      <a:lt2>
        <a:srgbClr val="F2F2F2"/>
      </a:lt2>
      <a:accent1>
        <a:srgbClr val="FFFF66"/>
      </a:accent1>
      <a:accent2>
        <a:srgbClr val="FF9933"/>
      </a:accent2>
      <a:accent3>
        <a:srgbClr val="CC0066"/>
      </a:accent3>
      <a:accent4>
        <a:srgbClr val="3366FF"/>
      </a:accent4>
      <a:accent5>
        <a:srgbClr val="D9D9D9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Varala">
      <a:dk1>
        <a:srgbClr val="000000"/>
      </a:dk1>
      <a:lt1>
        <a:srgbClr val="FFFFFF"/>
      </a:lt1>
      <a:dk2>
        <a:srgbClr val="339966"/>
      </a:dk2>
      <a:lt2>
        <a:srgbClr val="F2F2F2"/>
      </a:lt2>
      <a:accent1>
        <a:srgbClr val="FFFF66"/>
      </a:accent1>
      <a:accent2>
        <a:srgbClr val="FF9933"/>
      </a:accent2>
      <a:accent3>
        <a:srgbClr val="CC0066"/>
      </a:accent3>
      <a:accent4>
        <a:srgbClr val="3366FF"/>
      </a:accent4>
      <a:accent5>
        <a:srgbClr val="D9D9D9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518</Words>
  <Application>Microsoft Office PowerPoint</Application>
  <PresentationFormat>Näytössä katseltava diaesitys (4:3)</PresentationFormat>
  <Paragraphs>182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Minion Pro</vt:lpstr>
      <vt:lpstr>Verdana</vt:lpstr>
      <vt:lpstr>Wingdings</vt:lpstr>
      <vt:lpstr>Office-teema</vt:lpstr>
      <vt:lpstr>1_Office-teema</vt:lpstr>
      <vt:lpstr>2_Office-teema</vt:lpstr>
      <vt:lpstr>Tampereen urheiluakatemiaverkoston kehittämishanke - Tavoitteena alueellinen urheiluakatemiaverkosto</vt:lpstr>
      <vt:lpstr>Urheiluakatemiaverkoston kehittämishankkeen tavoitteet</vt:lpstr>
      <vt:lpstr>Urheilijan polku Tampereella ja seutukunnassa</vt:lpstr>
      <vt:lpstr>PowerPoint-esitys</vt:lpstr>
      <vt:lpstr>Asiantuntija-apuna piiri- ja seuratasolla</vt:lpstr>
      <vt:lpstr>Yläkoululeiritys Varalan Urheiluopistolla</vt:lpstr>
      <vt:lpstr>Ilveksen fysiikkaharjoittelu mallinnettu</vt:lpstr>
      <vt:lpstr>PowerPoint-esitys</vt:lpstr>
      <vt:lpstr> Hoitopolku ja fysioterapeutin klinikkatoiminnan malli</vt:lpstr>
      <vt:lpstr>Hanke päättyy, työ jatkuu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Heli Rekimies</dc:creator>
  <cp:lastModifiedBy>Pekka Rindell</cp:lastModifiedBy>
  <cp:revision>32</cp:revision>
  <dcterms:created xsi:type="dcterms:W3CDTF">2017-10-22T18:38:00Z</dcterms:created>
  <dcterms:modified xsi:type="dcterms:W3CDTF">2017-10-25T09:47:40Z</dcterms:modified>
</cp:coreProperties>
</file>